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9" r:id="rId3"/>
    <p:sldId id="258" r:id="rId4"/>
    <p:sldId id="259" r:id="rId5"/>
    <p:sldId id="263" r:id="rId6"/>
    <p:sldId id="264" r:id="rId7"/>
    <p:sldId id="260" r:id="rId8"/>
    <p:sldId id="272" r:id="rId9"/>
    <p:sldId id="262" r:id="rId10"/>
    <p:sldId id="270" r:id="rId11"/>
    <p:sldId id="271" r:id="rId12"/>
    <p:sldId id="274" r:id="rId13"/>
    <p:sldId id="275" r:id="rId14"/>
    <p:sldId id="276" r:id="rId15"/>
    <p:sldId id="277" r:id="rId16"/>
    <p:sldId id="278" r:id="rId17"/>
    <p:sldId id="279" r:id="rId18"/>
    <p:sldId id="273" r:id="rId19"/>
    <p:sldId id="265" r:id="rId20"/>
    <p:sldId id="268" r:id="rId2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49" autoAdjust="0"/>
    <p:restoredTop sz="94686" autoAdjust="0"/>
  </p:normalViewPr>
  <p:slideViewPr>
    <p:cSldViewPr>
      <p:cViewPr>
        <p:scale>
          <a:sx n="66" d="100"/>
          <a:sy n="66" d="100"/>
        </p:scale>
        <p:origin x="-2760" y="-9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08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954C1-8576-45AA-BADF-A88F144615A0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FC17B-B288-4BF1-8102-88A020323C60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576222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FC17B-B288-4BF1-8102-88A020323C60}" type="slidenum">
              <a:rPr lang="sk-SK" smtClean="0"/>
              <a:pPr/>
              <a:t>9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ED87075-9440-4866-86C6-E8746B3ECD5B}" type="datetimeFigureOut">
              <a:rPr lang="sk-SK" smtClean="0"/>
              <a:pPr/>
              <a:t>5. 11. 2013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0E213D-1CA8-4EDD-954D-890B8F7711B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sz="7200" dirty="0" smtClean="0">
                <a:latin typeface="Arabic Typesetting" pitchFamily="66" charset="-78"/>
                <a:cs typeface="Arabic Typesetting" pitchFamily="66" charset="-78"/>
              </a:rPr>
              <a:t>Moja slovná zásoba</a:t>
            </a:r>
            <a:endParaRPr lang="sk-SK" sz="72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6160368"/>
            <a:ext cx="2480320" cy="697632"/>
          </a:xfrm>
        </p:spPr>
        <p:txBody>
          <a:bodyPr>
            <a:normAutofit/>
          </a:bodyPr>
          <a:lstStyle/>
          <a:p>
            <a:r>
              <a:rPr lang="sk-SK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Juraj Kekelák IX.B</a:t>
            </a:r>
            <a:endParaRPr lang="sk-SK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843808" y="6165304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ZŠ  s MŠ Zubrohlava</a:t>
            </a:r>
            <a:endParaRPr lang="sk-S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024744" cy="1143000"/>
          </a:xfrm>
        </p:spPr>
        <p:txBody>
          <a:bodyPr>
            <a:normAutofit/>
          </a:bodyPr>
          <a:lstStyle/>
          <a:p>
            <a:r>
              <a:rPr lang="sk-SK" sz="6600" dirty="0" smtClean="0">
                <a:latin typeface="Arabic Typesetting" pitchFamily="66" charset="-78"/>
                <a:cs typeface="Arabic Typesetting" pitchFamily="66" charset="-78"/>
              </a:rPr>
              <a:t>Vzťahov medzi slovami</a:t>
            </a:r>
            <a:endParaRPr lang="sk-SK" sz="66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a) synonymá (rovnoznačné slová)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sú slová rovnakého alebo podobného významu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b) antonymá (opozitá)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slová, ktoré majú opačný význam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c) homonymá (rovnozvučné slová)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slová, ktoré rovnako znejú a pritom pomenúvajú rozdielne javy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r>
              <a:rPr lang="sk-SK" sz="4400" b="1" dirty="0" smtClean="0">
                <a:latin typeface="Arabic Typesetting" pitchFamily="66" charset="-78"/>
                <a:cs typeface="Arabic Typesetting" pitchFamily="66" charset="-78"/>
              </a:rPr>
              <a:t>Synonymá:</a:t>
            </a: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 nenachádzajú sa v úryvku</a:t>
            </a:r>
          </a:p>
          <a:p>
            <a:r>
              <a:rPr lang="sk-SK" sz="4400" b="1" dirty="0" smtClean="0">
                <a:latin typeface="Arabic Typesetting" pitchFamily="66" charset="-78"/>
                <a:cs typeface="Arabic Typesetting" pitchFamily="66" charset="-78"/>
              </a:rPr>
              <a:t>Antonymá:</a:t>
            </a: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 nenachádzajú sa v úryvku</a:t>
            </a:r>
          </a:p>
          <a:p>
            <a:r>
              <a:rPr lang="sk-SK" sz="4400" b="1" dirty="0" smtClean="0">
                <a:latin typeface="Arabic Typesetting" pitchFamily="66" charset="-78"/>
                <a:cs typeface="Arabic Typesetting" pitchFamily="66" charset="-78"/>
              </a:rPr>
              <a:t>Homonymá:</a:t>
            </a: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  duša 1 ľudská duša</a:t>
            </a:r>
          </a:p>
          <a:p>
            <a:pPr>
              <a:buNone/>
            </a:pP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                              2 duša od kolesa         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sk-SK" sz="5400" dirty="0" smtClean="0">
                <a:latin typeface="Arabic Typesetting" pitchFamily="66" charset="-78"/>
                <a:cs typeface="Arabic Typesetting" pitchFamily="66" charset="-78"/>
              </a:rPr>
              <a:t>Dobového výskytu</a:t>
            </a:r>
            <a:endParaRPr lang="sk-SK" sz="5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fontScale="92500"/>
          </a:bodyPr>
          <a:lstStyle/>
          <a:p>
            <a:r>
              <a:rPr lang="sk-SK" sz="3300" b="1" dirty="0" smtClean="0">
                <a:latin typeface="Arabic Typesetting" pitchFamily="66" charset="-78"/>
                <a:cs typeface="Arabic Typesetting" pitchFamily="66" charset="-78"/>
              </a:rPr>
              <a:t>a) archaizmy </a:t>
            </a:r>
          </a:p>
          <a:p>
            <a:pPr>
              <a:buFontTx/>
              <a:buChar char="-"/>
            </a:pPr>
            <a:r>
              <a:rPr lang="sk-SK" sz="3300" dirty="0" smtClean="0">
                <a:latin typeface="Arabic Typesetting" pitchFamily="66" charset="-78"/>
                <a:cs typeface="Arabic Typesetting" pitchFamily="66" charset="-78"/>
              </a:rPr>
              <a:t>pomenúvajú existujúce javy a veci, nahradili ich však modernejšie</a:t>
            </a:r>
          </a:p>
          <a:p>
            <a:r>
              <a:rPr lang="sk-SK" sz="3300" b="1" dirty="0" smtClean="0">
                <a:latin typeface="Arabic Typesetting" pitchFamily="66" charset="-78"/>
                <a:cs typeface="Arabic Typesetting" pitchFamily="66" charset="-78"/>
              </a:rPr>
              <a:t>b) historizmy </a:t>
            </a:r>
          </a:p>
          <a:p>
            <a:pPr>
              <a:buFontTx/>
              <a:buChar char="-"/>
            </a:pPr>
            <a:r>
              <a:rPr lang="sk-SK" sz="3300" dirty="0" smtClean="0">
                <a:latin typeface="Arabic Typesetting" pitchFamily="66" charset="-78"/>
                <a:cs typeface="Arabic Typesetting" pitchFamily="66" charset="-78"/>
              </a:rPr>
              <a:t>sú spisovné slová pomenúvajúce javy a predmety, ktoré zanikli</a:t>
            </a:r>
          </a:p>
          <a:p>
            <a:r>
              <a:rPr lang="sk-SK" sz="3300" b="1" dirty="0" smtClean="0">
                <a:latin typeface="Arabic Typesetting" pitchFamily="66" charset="-78"/>
                <a:cs typeface="Arabic Typesetting" pitchFamily="66" charset="-78"/>
              </a:rPr>
              <a:t>c) zastarané slová </a:t>
            </a:r>
          </a:p>
          <a:p>
            <a:pPr>
              <a:buFontTx/>
              <a:buChar char="-"/>
            </a:pPr>
            <a:r>
              <a:rPr lang="sk-SK" sz="3300" dirty="0" smtClean="0">
                <a:latin typeface="Arabic Typesetting" pitchFamily="66" charset="-78"/>
                <a:cs typeface="Arabic Typesetting" pitchFamily="66" charset="-78"/>
              </a:rPr>
              <a:t>sú to spisovné slová, pomenúvajú existujúce javy a veci, ktoré majú novšie pomenovanie, </a:t>
            </a:r>
          </a:p>
          <a:p>
            <a:r>
              <a:rPr lang="sk-SK" sz="3300" b="1" dirty="0" smtClean="0">
                <a:latin typeface="Arabic Typesetting" pitchFamily="66" charset="-78"/>
                <a:cs typeface="Arabic Typesetting" pitchFamily="66" charset="-78"/>
              </a:rPr>
              <a:t>d) neologizmy </a:t>
            </a:r>
          </a:p>
          <a:p>
            <a:pPr>
              <a:buNone/>
            </a:pPr>
            <a:r>
              <a:rPr lang="sk-SK" sz="3300" dirty="0" smtClean="0">
                <a:latin typeface="Arabic Typesetting" pitchFamily="66" charset="-78"/>
                <a:cs typeface="Arabic Typesetting" pitchFamily="66" charset="-78"/>
              </a:rPr>
              <a:t>- slová, ktoré vznikajú na pomenovanie nových predmetov </a:t>
            </a:r>
          </a:p>
          <a:p>
            <a:pPr>
              <a:buNone/>
            </a:pPr>
            <a:r>
              <a:rPr lang="sk-SK" sz="3300" dirty="0" smtClean="0">
                <a:latin typeface="Arabic Typesetting" pitchFamily="66" charset="-78"/>
                <a:cs typeface="Arabic Typesetting" pitchFamily="66" charset="-78"/>
              </a:rPr>
              <a:t>alebo javov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/>
          </a:bodyPr>
          <a:lstStyle/>
          <a:p>
            <a:r>
              <a:rPr lang="sk-SK" sz="4000" b="1" dirty="0" smtClean="0">
                <a:latin typeface="Arabic Typesetting" pitchFamily="66" charset="-78"/>
                <a:cs typeface="Arabic Typesetting" pitchFamily="66" charset="-78"/>
              </a:rPr>
              <a:t>V tomto texte sa nedajú určiť: historizmy, archaizmy, zastaralé slová a neologizmy </a:t>
            </a:r>
            <a:endParaRPr lang="sk-SK" sz="40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024744" cy="1143000"/>
          </a:xfrm>
        </p:spPr>
        <p:txBody>
          <a:bodyPr>
            <a:normAutofit/>
          </a:bodyPr>
          <a:lstStyle/>
          <a:p>
            <a:r>
              <a:rPr lang="sk-SK" sz="6000" dirty="0" smtClean="0">
                <a:latin typeface="Arabic Typesetting" pitchFamily="66" charset="-78"/>
                <a:cs typeface="Arabic Typesetting" pitchFamily="66" charset="-78"/>
              </a:rPr>
              <a:t>Pôvodu</a:t>
            </a:r>
            <a:endParaRPr lang="sk-SK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184576"/>
          </a:xfrm>
        </p:spPr>
        <p:txBody>
          <a:bodyPr>
            <a:normAutofit/>
          </a:bodyPr>
          <a:lstStyle/>
          <a:p>
            <a:r>
              <a:rPr lang="sk-SK" sz="3600" b="1" dirty="0" smtClean="0">
                <a:latin typeface="Arabic Typesetting" pitchFamily="66" charset="-78"/>
                <a:cs typeface="Arabic Typesetting" pitchFamily="66" charset="-78"/>
              </a:rPr>
              <a:t>domáce slová</a:t>
            </a:r>
          </a:p>
          <a:p>
            <a:pPr>
              <a:buNone/>
            </a:pPr>
            <a:r>
              <a:rPr lang="sk-SK" sz="3600" dirty="0" smtClean="0">
                <a:latin typeface="Arabic Typesetting" pitchFamily="66" charset="-78"/>
                <a:cs typeface="Arabic Typesetting" pitchFamily="66" charset="-78"/>
              </a:rPr>
              <a:t>– majú domáci pôvod  </a:t>
            </a:r>
          </a:p>
          <a:p>
            <a:r>
              <a:rPr lang="sk-SK" sz="3600" b="1" dirty="0" smtClean="0">
                <a:latin typeface="Arabic Typesetting" pitchFamily="66" charset="-78"/>
                <a:cs typeface="Arabic Typesetting" pitchFamily="66" charset="-78"/>
              </a:rPr>
              <a:t>cudzie slová</a:t>
            </a:r>
            <a:r>
              <a:rPr lang="sk-SK" sz="3600" dirty="0" smtClean="0">
                <a:latin typeface="Arabic Typesetting" pitchFamily="66" charset="-78"/>
                <a:cs typeface="Arabic Typesetting" pitchFamily="66" charset="-78"/>
              </a:rPr>
              <a:t> </a:t>
            </a:r>
          </a:p>
          <a:p>
            <a:pPr>
              <a:buNone/>
            </a:pPr>
            <a:r>
              <a:rPr lang="sk-SK" sz="3600" dirty="0" smtClean="0">
                <a:latin typeface="Arabic Typesetting" pitchFamily="66" charset="-78"/>
                <a:cs typeface="Arabic Typesetting" pitchFamily="66" charset="-78"/>
              </a:rPr>
              <a:t>– slová, ktoré sa preberali a aj v súčasnosti sa preberajú z cudzích jazykov</a:t>
            </a:r>
          </a:p>
          <a:p>
            <a:pPr>
              <a:buNone/>
            </a:pPr>
            <a:r>
              <a:rPr lang="sk-SK" sz="3600" b="1" dirty="0" smtClean="0">
                <a:latin typeface="Arabic Typesetting" pitchFamily="66" charset="-78"/>
                <a:cs typeface="Arabic Typesetting" pitchFamily="66" charset="-78"/>
              </a:rPr>
              <a:t>- zdomácnené</a:t>
            </a:r>
            <a:r>
              <a:rPr lang="sk-SK" sz="3600" dirty="0" smtClean="0">
                <a:latin typeface="Arabic Typesetting" pitchFamily="66" charset="-78"/>
                <a:cs typeface="Arabic Typesetting" pitchFamily="66" charset="-78"/>
              </a:rPr>
              <a:t> – už ich nepociťujeme ako cudzie </a:t>
            </a:r>
          </a:p>
          <a:p>
            <a:pPr>
              <a:buNone/>
            </a:pPr>
            <a:r>
              <a:rPr lang="sk-SK" sz="3600" b="1" dirty="0" smtClean="0">
                <a:latin typeface="Arabic Typesetting" pitchFamily="66" charset="-78"/>
                <a:cs typeface="Arabic Typesetting" pitchFamily="66" charset="-78"/>
              </a:rPr>
              <a:t>- medzinárodné slová (internacionalizmy)</a:t>
            </a:r>
            <a:r>
              <a:rPr lang="sk-SK" sz="3600" dirty="0" smtClean="0">
                <a:latin typeface="Arabic Typesetting" pitchFamily="66" charset="-78"/>
                <a:cs typeface="Arabic Typesetting" pitchFamily="66" charset="-78"/>
              </a:rPr>
              <a:t> – výskyt sa vo viacerých (aspoň 3) jazykoch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r>
              <a:rPr lang="sk-SK" sz="4400" b="1" dirty="0" smtClean="0">
                <a:latin typeface="Arabic Typesetting" pitchFamily="66" charset="-78"/>
                <a:cs typeface="Arabic Typesetting" pitchFamily="66" charset="-78"/>
              </a:rPr>
              <a:t>Domáce: </a:t>
            </a: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jedľa, rod, duša, meno, sláva  </a:t>
            </a:r>
            <a:endParaRPr lang="sk-SK" sz="4400" dirty="0" smtClean="0"/>
          </a:p>
          <a:p>
            <a:r>
              <a:rPr lang="sk-SK" sz="4400" b="1" dirty="0" smtClean="0">
                <a:latin typeface="Arabic Typesetting" pitchFamily="66" charset="-78"/>
                <a:cs typeface="Arabic Typesetting" pitchFamily="66" charset="-78"/>
              </a:rPr>
              <a:t>Cudzie: </a:t>
            </a: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nenachádzajú sa v texte </a:t>
            </a:r>
            <a:endParaRPr lang="sk-SK" sz="4400" b="1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sk-SK" sz="4400" b="1" dirty="0" smtClean="0">
                <a:latin typeface="Arabic Typesetting" pitchFamily="66" charset="-78"/>
                <a:cs typeface="Arabic Typesetting" pitchFamily="66" charset="-78"/>
              </a:rPr>
              <a:t>Zdomácnené: </a:t>
            </a: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nenachádzajú sa v texte</a:t>
            </a:r>
          </a:p>
          <a:p>
            <a:r>
              <a:rPr lang="sk-SK" sz="4400" b="1" dirty="0" smtClean="0">
                <a:latin typeface="Arabic Typesetting" pitchFamily="66" charset="-78"/>
                <a:cs typeface="Arabic Typesetting" pitchFamily="66" charset="-78"/>
              </a:rPr>
              <a:t>Internacionalizmy: </a:t>
            </a:r>
            <a:r>
              <a:rPr lang="sk-SK" sz="4400" dirty="0" smtClean="0">
                <a:latin typeface="Arabic Typesetting" pitchFamily="66" charset="-78"/>
                <a:cs typeface="Arabic Typesetting" pitchFamily="66" charset="-78"/>
              </a:rPr>
              <a:t>nenachádzajú sa v texte</a:t>
            </a:r>
            <a:endParaRPr lang="sk-SK" sz="44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000" dirty="0" smtClean="0">
                <a:latin typeface="Arabic Typesetting" pitchFamily="66" charset="-78"/>
                <a:cs typeface="Arabic Typesetting" pitchFamily="66" charset="-78"/>
              </a:rPr>
              <a:t>Podľa citového  zafarbenia</a:t>
            </a:r>
            <a:endParaRPr lang="sk-SK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a) neutrálne 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(štylisticky bezpríznakové)</a:t>
            </a:r>
          </a:p>
          <a:p>
            <a:pPr>
              <a:buNone/>
            </a:pP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- nevyjadrujú citový vzťah k pomenovávanej skutočnosti</a:t>
            </a:r>
          </a:p>
          <a:p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b) citovo zafarbené </a:t>
            </a:r>
          </a:p>
          <a:p>
            <a:pPr>
              <a:buFontTx/>
              <a:buChar char="-"/>
            </a:pP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vyjadrujú citový vzťah k pomenovávanej skutočnosti</a:t>
            </a:r>
          </a:p>
          <a:p>
            <a:pPr>
              <a:buFontTx/>
              <a:buChar char="-"/>
            </a:pPr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Kladný citový postoj (+)- 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zdrobneniny</a:t>
            </a:r>
          </a:p>
          <a:p>
            <a:pPr>
              <a:buFontTx/>
              <a:buChar char="-"/>
            </a:pPr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Záporný citový postoj(-)- </a:t>
            </a:r>
            <a:r>
              <a:rPr lang="sk-SK" dirty="0" err="1" smtClean="0">
                <a:latin typeface="Times New Roman" pitchFamily="18" charset="0"/>
                <a:cs typeface="Times New Roman" pitchFamily="18" charset="0"/>
              </a:rPr>
              <a:t>pejoratíva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sk-SK" sz="4800" b="1" dirty="0" smtClean="0">
                <a:latin typeface="Arabic Typesetting" pitchFamily="66" charset="-78"/>
                <a:cs typeface="Arabic Typesetting" pitchFamily="66" charset="-78"/>
              </a:rPr>
              <a:t>Neutrálne: </a:t>
            </a:r>
            <a:r>
              <a:rPr lang="sk-SK" sz="4800" dirty="0" smtClean="0">
                <a:latin typeface="Arabic Typesetting" pitchFamily="66" charset="-78"/>
                <a:cs typeface="Arabic Typesetting" pitchFamily="66" charset="-78"/>
              </a:rPr>
              <a:t>hrad, Riman , cár, jedľa , skala </a:t>
            </a:r>
            <a:endParaRPr lang="sk-SK" sz="4800" dirty="0" smtClean="0"/>
          </a:p>
          <a:p>
            <a:r>
              <a:rPr lang="sk-SK" sz="4800" b="1" dirty="0" smtClean="0">
                <a:latin typeface="Arabic Typesetting" pitchFamily="66" charset="-78"/>
                <a:cs typeface="Arabic Typesetting" pitchFamily="66" charset="-78"/>
              </a:rPr>
              <a:t>Citovo zafarbené:  </a:t>
            </a:r>
            <a:r>
              <a:rPr lang="sk-SK" sz="4800" dirty="0" smtClean="0">
                <a:latin typeface="Arabic Typesetting" pitchFamily="66" charset="-78"/>
                <a:cs typeface="Arabic Typesetting" pitchFamily="66" charset="-78"/>
              </a:rPr>
              <a:t>nenachádzajú sa v texte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sk-SK" sz="6000" dirty="0" smtClean="0">
                <a:latin typeface="Arabic Typesetting" pitchFamily="66" charset="-78"/>
                <a:cs typeface="Arabic Typesetting" pitchFamily="66" charset="-78"/>
              </a:rPr>
              <a:t>Spisovnosti</a:t>
            </a:r>
            <a:endParaRPr lang="sk-SK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1) spisovné slová: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používajú sa vo verejnom dorozumievaní (v tlači, rozhlase, televízii, v školách)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  a) hovorové slová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  b) knižné slová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  c) básnické slová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  d) odborné slová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2) nespisovné slová:</a:t>
            </a:r>
          </a:p>
          <a:p>
            <a:pPr>
              <a:buFontTx/>
              <a:buChar char="-"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a) nárečové slová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používajú sa v niektorom nárečí,</a:t>
            </a:r>
          </a:p>
          <a:p>
            <a:pPr>
              <a:buFontTx/>
              <a:buChar char="-"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b) slangové slová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používajú v súkromnom styku skupiny ľudí s rovnakým zamestnaním, záľubami</a:t>
            </a:r>
            <a:endParaRPr lang="sk-SK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4800" b="1" dirty="0" smtClean="0">
                <a:latin typeface="Arabic Typesetting" pitchFamily="66" charset="-78"/>
                <a:cs typeface="Arabic Typesetting" pitchFamily="66" charset="-78"/>
              </a:rPr>
              <a:t>    Spisovné:    </a:t>
            </a:r>
          </a:p>
          <a:p>
            <a:r>
              <a:rPr lang="sk-SK" sz="2800" dirty="0" smtClean="0">
                <a:latin typeface="Arabic Typesetting" pitchFamily="66" charset="-78"/>
                <a:cs typeface="Arabic Typesetting" pitchFamily="66" charset="-78"/>
              </a:rPr>
              <a:t>hovorové slová: nenachádzajú sa v texte </a:t>
            </a:r>
          </a:p>
          <a:p>
            <a:r>
              <a:rPr lang="sk-SK" sz="2800" dirty="0" smtClean="0">
                <a:latin typeface="Arabic Typesetting" pitchFamily="66" charset="-78"/>
                <a:cs typeface="Arabic Typesetting" pitchFamily="66" charset="-78"/>
              </a:rPr>
              <a:t>knižné slová: obeť svätú </a:t>
            </a:r>
          </a:p>
          <a:p>
            <a:r>
              <a:rPr lang="sk-SK" sz="2800" dirty="0" smtClean="0">
                <a:latin typeface="Arabic Typesetting" pitchFamily="66" charset="-78"/>
                <a:cs typeface="Arabic Typesetting" pitchFamily="66" charset="-78"/>
              </a:rPr>
              <a:t>básnické slová: luna, </a:t>
            </a:r>
            <a:r>
              <a:rPr lang="sk-SK" sz="2800" dirty="0" err="1" smtClean="0">
                <a:latin typeface="Arabic Typesetting" pitchFamily="66" charset="-78"/>
                <a:cs typeface="Arabic Typesetting" pitchFamily="66" charset="-78"/>
              </a:rPr>
              <a:t>detva</a:t>
            </a:r>
            <a:endParaRPr lang="sk-SK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sk-SK" sz="2800" dirty="0" smtClean="0">
                <a:latin typeface="Arabic Typesetting" pitchFamily="66" charset="-78"/>
                <a:cs typeface="Arabic Typesetting" pitchFamily="66" charset="-78"/>
              </a:rPr>
              <a:t>odborné slová: nenachádzajú sa v texte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</a:t>
            </a:r>
          </a:p>
          <a:p>
            <a:pPr>
              <a:buNone/>
            </a:pPr>
            <a:r>
              <a:rPr lang="sk-SK" sz="4000" b="1" dirty="0" smtClean="0">
                <a:latin typeface="Arabic Typesetting" pitchFamily="66" charset="-78"/>
                <a:cs typeface="Arabic Typesetting" pitchFamily="66" charset="-78"/>
              </a:rPr>
              <a:t>    </a:t>
            </a:r>
            <a:r>
              <a:rPr lang="sk-SK" sz="4800" b="1" dirty="0" smtClean="0">
                <a:latin typeface="Arabic Typesetting" pitchFamily="66" charset="-78"/>
                <a:cs typeface="Arabic Typesetting" pitchFamily="66" charset="-78"/>
              </a:rPr>
              <a:t>Nespisovné: </a:t>
            </a:r>
            <a:endParaRPr lang="sk-SK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    </a:t>
            </a:r>
            <a:r>
              <a:rPr lang="sk-SK" sz="2800" dirty="0" smtClean="0">
                <a:latin typeface="Arabic Typesetting" pitchFamily="66" charset="-78"/>
                <a:cs typeface="Arabic Typesetting" pitchFamily="66" charset="-78"/>
              </a:rPr>
              <a:t>Slangové slova sa v texte nenachádzajú</a:t>
            </a:r>
          </a:p>
          <a:p>
            <a:pPr>
              <a:buNone/>
            </a:pPr>
            <a:r>
              <a:rPr lang="sk-SK" sz="2800" dirty="0" smtClean="0">
                <a:latin typeface="Arabic Typesetting" pitchFamily="66" charset="-78"/>
                <a:cs typeface="Arabic Typesetting" pitchFamily="66" charset="-78"/>
              </a:rPr>
              <a:t>     Nárečové slová : </a:t>
            </a:r>
            <a:r>
              <a:rPr lang="sk-SK" sz="2800" dirty="0" err="1" smtClean="0">
                <a:latin typeface="Arabic Typesetting" pitchFamily="66" charset="-78"/>
                <a:cs typeface="Arabic Typesetting" pitchFamily="66" charset="-78"/>
              </a:rPr>
              <a:t>stydí</a:t>
            </a:r>
            <a:r>
              <a:rPr lang="sk-SK" sz="2800" dirty="0" smtClean="0">
                <a:latin typeface="Arabic Typesetting" pitchFamily="66" charset="-78"/>
                <a:cs typeface="Arabic Typesetting" pitchFamily="66" charset="-78"/>
              </a:rPr>
              <a:t>,  </a:t>
            </a:r>
            <a:r>
              <a:rPr lang="sk-SK" sz="2800" b="1" dirty="0" smtClean="0">
                <a:latin typeface="Arabic Typesetting" pitchFamily="66" charset="-78"/>
                <a:cs typeface="Arabic Typesetting" pitchFamily="66" charset="-78"/>
              </a:rPr>
              <a:t> </a:t>
            </a:r>
          </a:p>
          <a:p>
            <a:pPr>
              <a:buNone/>
            </a:pPr>
            <a:r>
              <a:rPr lang="sk-SK" sz="4800" dirty="0" smtClean="0">
                <a:latin typeface="Arabic Typesetting" pitchFamily="66" charset="-78"/>
                <a:cs typeface="Arabic Typesetting" pitchFamily="66" charset="-78"/>
              </a:rPr>
              <a:t>  </a:t>
            </a:r>
            <a:endParaRPr lang="sk-SK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sk-SK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sk-SK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sk-SK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7200" b="1" dirty="0" smtClean="0">
                <a:latin typeface="Arabic Typesetting" pitchFamily="66" charset="-78"/>
                <a:cs typeface="Arabic Typesetting" pitchFamily="66" charset="-78"/>
              </a:rPr>
              <a:t>Úvod</a:t>
            </a:r>
            <a:endParaRPr lang="sk-SK" sz="72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Zo slovenského jazyka sme dostali domácu úlohu urobiť projekt o mojej slovnej zásobe. Mali sme si vybrať nejaký text a všetky slová z neho rozčleniť do nejakej kategórie. Ja som si vybral text od Sama Chalúpku Mor ho! . Tento text som si vybral pretože sa mi veľmi páčil.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1340768"/>
            <a:ext cx="6777317" cy="3508977"/>
          </a:xfrm>
        </p:spPr>
        <p:txBody>
          <a:bodyPr>
            <a:normAutofit/>
          </a:bodyPr>
          <a:lstStyle/>
          <a:p>
            <a:r>
              <a:rPr lang="sk-SK" sz="5400" b="1" dirty="0" smtClean="0"/>
              <a:t>Ďakujem za pozornosť</a:t>
            </a:r>
            <a:endParaRPr lang="sk-SK" sz="5400" b="1" dirty="0"/>
          </a:p>
        </p:txBody>
      </p:sp>
      <p:sp>
        <p:nvSpPr>
          <p:cNvPr id="4" name="Usmiata tvár 3"/>
          <p:cNvSpPr/>
          <p:nvPr/>
        </p:nvSpPr>
        <p:spPr>
          <a:xfrm>
            <a:off x="1835696" y="3573016"/>
            <a:ext cx="2952328" cy="278092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3563888" cy="1143000"/>
          </a:xfrm>
        </p:spPr>
        <p:txBody>
          <a:bodyPr/>
          <a:lstStyle/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Samo Chalúpka</a:t>
            </a:r>
            <a:endParaRPr lang="sk-SK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r>
              <a:rPr lang="sk-SK" sz="3200" dirty="0" smtClean="0">
                <a:latin typeface="Arabic Typesetting" pitchFamily="66" charset="-78"/>
                <a:cs typeface="Arabic Typesetting" pitchFamily="66" charset="-78"/>
              </a:rPr>
              <a:t>Narodenie: 27. februára 1812 Horná Lehota, Slovensko</a:t>
            </a:r>
          </a:p>
          <a:p>
            <a:r>
              <a:rPr lang="sk-SK" sz="3200" dirty="0" smtClean="0">
                <a:latin typeface="Arabic Typesetting" pitchFamily="66" charset="-78"/>
                <a:cs typeface="Arabic Typesetting" pitchFamily="66" charset="-78"/>
              </a:rPr>
              <a:t>Úmrtie: 19. mája 1883 (71 rokov) Horná Lehota, Slovensko</a:t>
            </a:r>
          </a:p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                                  </a:t>
            </a:r>
          </a:p>
          <a:p>
            <a:endParaRPr lang="sk-SK" dirty="0" smtClean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" y="2132856"/>
            <a:ext cx="2987824" cy="365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7173"/>
            <a:ext cx="2987824" cy="78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ĺžnik 5"/>
          <p:cNvSpPr/>
          <p:nvPr/>
        </p:nvSpPr>
        <p:spPr>
          <a:xfrm>
            <a:off x="3059832" y="2132856"/>
            <a:ext cx="48245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dirty="0" smtClean="0">
                <a:latin typeface="Arabic Typesetting" pitchFamily="66" charset="-78"/>
                <a:cs typeface="Arabic Typesetting" pitchFamily="66" charset="-78"/>
              </a:rPr>
              <a:t> Bol slovenský romantický básnik a evanjelický kňaz, mladší brat Jána Chalúpku.  Významné diela: Spevy, Junák, </a:t>
            </a:r>
            <a:r>
              <a:rPr lang="sk-SK" sz="3200" dirty="0" err="1" smtClean="0">
                <a:latin typeface="Arabic Typesetting" pitchFamily="66" charset="-78"/>
                <a:cs typeface="Arabic Typesetting" pitchFamily="66" charset="-78"/>
              </a:rPr>
              <a:t>Turčín</a:t>
            </a:r>
            <a:r>
              <a:rPr lang="sk-SK" sz="32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sk-SK" sz="3200" dirty="0" err="1" smtClean="0">
                <a:latin typeface="Arabic Typesetting" pitchFamily="66" charset="-78"/>
                <a:cs typeface="Arabic Typesetting" pitchFamily="66" charset="-78"/>
              </a:rPr>
              <a:t>Poničian</a:t>
            </a:r>
            <a:r>
              <a:rPr lang="sk-SK" sz="32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sk-SK" sz="3200" dirty="0" err="1" smtClean="0">
                <a:latin typeface="Arabic Typesetting" pitchFamily="66" charset="-78"/>
                <a:cs typeface="Arabic Typesetting" pitchFamily="66" charset="-78"/>
              </a:rPr>
              <a:t>Branko</a:t>
            </a:r>
            <a:r>
              <a:rPr lang="sk-SK" sz="3200" dirty="0" smtClean="0">
                <a:latin typeface="Arabic Typesetting" pitchFamily="66" charset="-78"/>
                <a:cs typeface="Arabic Typesetting" pitchFamily="66" charset="-78"/>
              </a:rPr>
              <a:t>. </a:t>
            </a:r>
            <a:endParaRPr lang="sk-SK" sz="32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4644008" cy="1143000"/>
          </a:xfrm>
        </p:spPr>
        <p:txBody>
          <a:bodyPr/>
          <a:lstStyle/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Samo Chalúpka: Mor ho!</a:t>
            </a:r>
            <a:endParaRPr lang="sk-SK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980728"/>
            <a:ext cx="3996952" cy="54006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Duní Dunaj a luna za lunou sa valí: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</a:t>
            </a:r>
            <a:r>
              <a:rPr lang="sk-SK" sz="4900" dirty="0" smtClean="0">
                <a:solidFill>
                  <a:srgbClr val="FF0000"/>
                </a:solidFill>
                <a:latin typeface="Segoe Print" pitchFamily="2" charset="0"/>
                <a:cs typeface="Arabic Typesetting" pitchFamily="66" charset="-78"/>
              </a:rPr>
              <a:t>nad ním svieti pevný hrad </a:t>
            </a: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na vysokom </a:t>
            </a:r>
            <a:r>
              <a:rPr lang="sk-SK" sz="4900" dirty="0" err="1" smtClean="0">
                <a:latin typeface="Segoe Print" pitchFamily="2" charset="0"/>
                <a:cs typeface="Arabic Typesetting" pitchFamily="66" charset="-78"/>
              </a:rPr>
              <a:t>bralí</a:t>
            </a: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.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Pod tým hradom Riman—cár zastal si táborom: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</a:t>
            </a:r>
            <a:r>
              <a:rPr lang="sk-SK" sz="4900" dirty="0" err="1" smtClean="0">
                <a:latin typeface="Segoe Print" pitchFamily="2" charset="0"/>
                <a:cs typeface="Arabic Typesetting" pitchFamily="66" charset="-78"/>
              </a:rPr>
              <a:t>belia</a:t>
            </a: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sa rady šiatrov ďalekým priestorom.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Pokraj táboru sedí cár na zlatom stolci;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</a:t>
            </a:r>
            <a:r>
              <a:rPr lang="sk-SK" sz="4900" dirty="0" err="1" smtClean="0">
                <a:latin typeface="Segoe Print" pitchFamily="2" charset="0"/>
                <a:cs typeface="Arabic Typesetting" pitchFamily="66" charset="-78"/>
              </a:rPr>
              <a:t>okol</a:t>
            </a: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neho cárska stráž, tuhí to paholci;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a pred cárom družina neveliká stojí: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sú to cudzí víťazi, každý v jasnej zbroji.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Pobelavé </a:t>
            </a:r>
            <a:r>
              <a:rPr lang="sk-SK" sz="4900" dirty="0" err="1" smtClean="0">
                <a:latin typeface="Segoe Print" pitchFamily="2" charset="0"/>
                <a:cs typeface="Arabic Typesetting" pitchFamily="66" charset="-78"/>
              </a:rPr>
              <a:t>kaderie</a:t>
            </a: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šije im obtáča,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modré ich oči bystro v okolo si </a:t>
            </a:r>
            <a:r>
              <a:rPr lang="sk-SK" sz="4900" dirty="0" err="1" smtClean="0">
                <a:latin typeface="Segoe Print" pitchFamily="2" charset="0"/>
                <a:cs typeface="Arabic Typesetting" pitchFamily="66" charset="-78"/>
              </a:rPr>
              <a:t>páča</a:t>
            </a: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.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</a:t>
            </a:r>
            <a:r>
              <a:rPr lang="sk-SK" sz="4900" dirty="0" smtClean="0">
                <a:solidFill>
                  <a:srgbClr val="FF0000"/>
                </a:solidFill>
                <a:latin typeface="Segoe Print" pitchFamily="2" charset="0"/>
                <a:cs typeface="Arabic Typesetting" pitchFamily="66" charset="-78"/>
              </a:rPr>
              <a:t>Rastom sú ako jedle, pevní ako skala,</a:t>
            </a: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</a:t>
            </a:r>
          </a:p>
          <a:p>
            <a:pPr>
              <a:buNone/>
            </a:pPr>
            <a:r>
              <a:rPr lang="sk-SK" sz="4900" dirty="0" smtClean="0">
                <a:latin typeface="Segoe Print" pitchFamily="2" charset="0"/>
                <a:cs typeface="Arabic Typesetting" pitchFamily="66" charset="-78"/>
              </a:rPr>
              <a:t> zdalo by sa ti, že ich jedna mater mala.</a:t>
            </a:r>
          </a:p>
          <a:p>
            <a:pPr>
              <a:buNone/>
            </a:pPr>
            <a:r>
              <a:rPr lang="sk-SK" sz="4400" dirty="0" smtClean="0">
                <a:latin typeface="Segoe Print" pitchFamily="2" charset="0"/>
                <a:cs typeface="Arabic Typesetting" pitchFamily="66" charset="-78"/>
              </a:rPr>
              <a:t> </a:t>
            </a:r>
          </a:p>
          <a:p>
            <a:pPr>
              <a:buNone/>
            </a:pPr>
            <a:r>
              <a:rPr lang="sk-SK" sz="4400" dirty="0" smtClean="0">
                <a:latin typeface="Segoe Print" pitchFamily="2" charset="0"/>
                <a:cs typeface="Arabic Typesetting" pitchFamily="66" charset="-78"/>
              </a:rPr>
              <a:t> </a:t>
            </a:r>
          </a:p>
          <a:p>
            <a:pPr>
              <a:buNone/>
            </a:pPr>
            <a:endParaRPr lang="sk-SK" sz="4400" dirty="0" smtClean="0">
              <a:latin typeface="Segoe Print" pitchFamily="2" charset="0"/>
              <a:cs typeface="Arabic Typesetting" pitchFamily="66" charset="-78"/>
            </a:endParaRPr>
          </a:p>
          <a:p>
            <a:pPr>
              <a:buNone/>
            </a:pPr>
            <a:endParaRPr lang="sk-SK" sz="4400" dirty="0" smtClean="0">
              <a:latin typeface="Segoe Print" pitchFamily="2" charset="0"/>
              <a:cs typeface="Arabic Typesetting" pitchFamily="66" charset="-78"/>
            </a:endParaRPr>
          </a:p>
          <a:p>
            <a:pPr>
              <a:buNone/>
            </a:pPr>
            <a:endParaRPr lang="sk-SK" dirty="0" smtClean="0"/>
          </a:p>
        </p:txBody>
      </p:sp>
      <p:sp>
        <p:nvSpPr>
          <p:cNvPr id="4" name="Obdĺžnik 3"/>
          <p:cNvSpPr/>
          <p:nvPr/>
        </p:nvSpPr>
        <p:spPr>
          <a:xfrm>
            <a:off x="4716016" y="620688"/>
            <a:ext cx="388843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A cár s okom sklopeným na bojišti stojí: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</a:t>
            </a:r>
            <a:r>
              <a:rPr lang="sk-SK" sz="1600" dirty="0" smtClean="0">
                <a:solidFill>
                  <a:srgbClr val="FF0000"/>
                </a:solidFill>
                <a:latin typeface="Segoe Print" pitchFamily="2" charset="0"/>
              </a:rPr>
              <a:t>A čo? — Azda tých padlých Slovänov sa bojí? —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Nie, lež </a:t>
            </a:r>
            <a:r>
              <a:rPr lang="sk-SK" sz="1600" dirty="0" err="1" smtClean="0">
                <a:latin typeface="Segoe Print" pitchFamily="2" charset="0"/>
              </a:rPr>
              <a:t>bezdušné</a:t>
            </a:r>
            <a:r>
              <a:rPr lang="sk-SK" sz="1600" dirty="0" smtClean="0">
                <a:latin typeface="Segoe Print" pitchFamily="2" charset="0"/>
              </a:rPr>
              <a:t> svojich hromady tam vidí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a zo svojho víťazstva radovať sa </a:t>
            </a:r>
            <a:r>
              <a:rPr lang="sk-SK" sz="1600" dirty="0" err="1" smtClean="0">
                <a:latin typeface="Segoe Print" pitchFamily="2" charset="0"/>
              </a:rPr>
              <a:t>stydí</a:t>
            </a:r>
            <a:r>
              <a:rPr lang="sk-SK" sz="1600" dirty="0" smtClean="0">
                <a:latin typeface="Segoe Print" pitchFamily="2" charset="0"/>
              </a:rPr>
              <a:t>.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No zahyň, studom večným zahyň, podlá duša,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čo o slobodu dobrý ľud môj mi pokúša.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Lež večná meno toho nech ovenčí sláva,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kto seba v obeť svätú za svoj národ dáva.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</a:t>
            </a:r>
            <a:r>
              <a:rPr lang="sk-SK" sz="1600" dirty="0" smtClean="0">
                <a:solidFill>
                  <a:srgbClr val="FF0000"/>
                </a:solidFill>
                <a:latin typeface="Segoe Print" pitchFamily="2" charset="0"/>
              </a:rPr>
              <a:t>A ty mor ho! — hoj mor ho! </a:t>
            </a:r>
            <a:r>
              <a:rPr lang="sk-SK" sz="1600" dirty="0" err="1" smtClean="0">
                <a:latin typeface="Segoe Print" pitchFamily="2" charset="0"/>
              </a:rPr>
              <a:t>detvo</a:t>
            </a:r>
            <a:r>
              <a:rPr lang="sk-SK" sz="1600" dirty="0" smtClean="0">
                <a:latin typeface="Segoe Print" pitchFamily="2" charset="0"/>
              </a:rPr>
              <a:t> môjho rodu,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kto kradmou rukou siahne na tvoju slobodu;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a čo i tam dušu dáš v tom boji divokom: </a:t>
            </a:r>
          </a:p>
          <a:p>
            <a:pPr>
              <a:buNone/>
            </a:pPr>
            <a:r>
              <a:rPr lang="sk-SK" sz="1600" dirty="0" smtClean="0">
                <a:latin typeface="Segoe Print" pitchFamily="2" charset="0"/>
              </a:rPr>
              <a:t> Mor ty len, a voľ nebyť, ako byť otrokom.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7762056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sk-SK" sz="4000" b="1" dirty="0" smtClean="0">
                <a:latin typeface="Arabic Typesetting" pitchFamily="66" charset="-78"/>
                <a:cs typeface="Arabic Typesetting" pitchFamily="66" charset="-78"/>
              </a:rPr>
              <a:t>Mor ho! </a:t>
            </a:r>
            <a:endParaRPr lang="sk-SK" b="1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Literárny druh: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epika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Literárny žáner: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lyricko-epická báseň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Literárne obdobie: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Romantizmus v slovenskej literatúre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Téma: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statočný boj slovanských junákov za slobodu svojho kraja proti omnoho  početnejšiemu  rímskemu vojsku ( boj za práva národa) </a:t>
            </a:r>
          </a:p>
          <a:p>
            <a:r>
              <a:rPr lang="it-IT" b="1" dirty="0" smtClean="0">
                <a:latin typeface="Arabic Typesetting" pitchFamily="66" charset="-78"/>
                <a:cs typeface="Arabic Typesetting" pitchFamily="66" charset="-78"/>
              </a:rPr>
              <a:t>Miesto deja: </a:t>
            </a:r>
            <a:r>
              <a:rPr lang="it-IT" dirty="0" smtClean="0">
                <a:latin typeface="Arabic Typesetting" pitchFamily="66" charset="-78"/>
                <a:cs typeface="Arabic Typesetting" pitchFamily="66" charset="-78"/>
              </a:rPr>
              <a:t>hranice vlasti okolo Dunaja</a:t>
            </a:r>
            <a:endParaRPr lang="sk-SK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Hlavné postavy: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rímsky cár </a:t>
            </a:r>
          </a:p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slovanská družina – kolektívny hrdina 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Charakteristika hlavných postáv: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Slováci 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mierumilovní, pohostinní,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Rimania 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krutí, panovační, 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   </a:t>
            </a:r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Forma 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používa združený rým ( </a:t>
            </a:r>
            <a:r>
              <a:rPr lang="sk-SK" dirty="0" err="1" smtClean="0">
                <a:latin typeface="Arabic Typesetting" pitchFamily="66" charset="-78"/>
                <a:cs typeface="Arabic Typesetting" pitchFamily="66" charset="-78"/>
              </a:rPr>
              <a:t>aabb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)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   </a:t>
            </a:r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Konflikt: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Chamtivosť a túžba po moci rímskeho cára vyvolala boj medzi Slovanmi a rímskymi vojakmi</a:t>
            </a:r>
          </a:p>
          <a:p>
            <a:pPr>
              <a:buNone/>
            </a:pPr>
            <a:endParaRPr lang="sk-SK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544616"/>
          </a:xfrm>
        </p:spPr>
        <p:txBody>
          <a:bodyPr>
            <a:normAutofit/>
          </a:bodyPr>
          <a:lstStyle/>
          <a:p>
            <a:r>
              <a:rPr lang="sk-SK" b="1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Epizeuxa 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sk-SK" sz="2000" dirty="0" smtClean="0">
                <a:latin typeface="Segoe Print" pitchFamily="2" charset="0"/>
                <a:cs typeface="Arabic Typesetting" pitchFamily="66" charset="-78"/>
              </a:rPr>
              <a:t>„A ty, mor ho! – hoj mor ho!...</a:t>
            </a:r>
            <a:endParaRPr lang="sk-SK" dirty="0" smtClean="0">
              <a:latin typeface="Segoe Print" pitchFamily="2" charset="0"/>
              <a:cs typeface="Arabic Typesetting" pitchFamily="66" charset="-78"/>
            </a:endParaRPr>
          </a:p>
          <a:p>
            <a:endParaRPr lang="sk-SK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Prirovnanie: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sk-SK" sz="2000" dirty="0" smtClean="0">
                <a:latin typeface="Segoe Print" pitchFamily="2" charset="0"/>
                <a:cs typeface="Arabic Typesetting" pitchFamily="66" charset="-78"/>
              </a:rPr>
              <a:t>Rastom sú ako jedle, pevní ako skala </a:t>
            </a:r>
          </a:p>
          <a:p>
            <a:endParaRPr lang="sk-SK" sz="2000" dirty="0" smtClean="0">
              <a:latin typeface="Segoe Print" pitchFamily="2" charset="0"/>
              <a:cs typeface="Arabic Typesetting" pitchFamily="66" charset="-78"/>
            </a:endParaRP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Básnická otázka: </a:t>
            </a:r>
            <a:r>
              <a:rPr lang="sk-SK" sz="2000" dirty="0" smtClean="0">
                <a:latin typeface="Segoe Print" pitchFamily="2" charset="0"/>
              </a:rPr>
              <a:t>Azda tých padlých Slovänov sa bojí?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Metafora : </a:t>
            </a:r>
            <a:r>
              <a:rPr lang="sk-SK" sz="2000" dirty="0" smtClean="0">
                <a:latin typeface="Segoe Print" pitchFamily="2" charset="0"/>
                <a:cs typeface="Arabic Typesetting" pitchFamily="66" charset="-78"/>
              </a:rPr>
              <a:t>nad ním svieti hrad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Epiteton</a:t>
            </a:r>
            <a:r>
              <a:rPr lang="sk-SK" sz="2000" b="1" dirty="0" smtClean="0">
                <a:latin typeface="Segoe Print" pitchFamily="2" charset="0"/>
                <a:cs typeface="Arabic Typesetting" pitchFamily="66" charset="-78"/>
              </a:rPr>
              <a:t> :</a:t>
            </a:r>
            <a:r>
              <a:rPr lang="sk-SK" sz="2000" dirty="0" smtClean="0">
                <a:latin typeface="Segoe Print" pitchFamily="2" charset="0"/>
                <a:cs typeface="Arabic Typesetting" pitchFamily="66" charset="-78"/>
              </a:rPr>
              <a:t> pevný hrad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Symbol: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sk-SK" sz="2000" dirty="0" smtClean="0">
                <a:latin typeface="Segoe Print" pitchFamily="2" charset="0"/>
                <a:cs typeface="Arabic Typesetting" pitchFamily="66" charset="-78"/>
              </a:rPr>
              <a:t>Dunaj- symbol Slovenska </a:t>
            </a:r>
          </a:p>
          <a:p>
            <a:endParaRPr lang="sk-SK" dirty="0" smtClean="0">
              <a:latin typeface="Segoe Print" pitchFamily="2" charset="0"/>
              <a:cs typeface="Arabic Typesetting" pitchFamily="66" charset="-78"/>
            </a:endParaRPr>
          </a:p>
          <a:p>
            <a:endParaRPr lang="sk-SK" sz="4400" dirty="0">
              <a:latin typeface="Segoe Print" pitchFamily="2" charset="0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4800" dirty="0" smtClean="0">
                <a:latin typeface="Arabic Typesetting" pitchFamily="66" charset="-78"/>
                <a:cs typeface="Arabic Typesetting" pitchFamily="66" charset="-78"/>
              </a:rPr>
              <a:t>Členenie slovnej zásoby:</a:t>
            </a:r>
            <a:br>
              <a:rPr lang="sk-SK" sz="48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sk-SK" sz="4800" dirty="0" smtClean="0">
                <a:latin typeface="Arabic Typesetting" pitchFamily="66" charset="-78"/>
                <a:cs typeface="Arabic Typesetting" pitchFamily="66" charset="-78"/>
              </a:rPr>
              <a:t>podľa významu</a:t>
            </a:r>
            <a:endParaRPr lang="sk-SK" sz="48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a) jednovýznamové slová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pomenúvajú jedinečný (neopakovateľný) jav </a:t>
            </a:r>
          </a:p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b) viacvýznamové slová</a:t>
            </a:r>
          </a:p>
          <a:p>
            <a:pPr>
              <a:buFontTx/>
              <a:buChar char="-"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pomenúvajú viac javov, má viac významov</a:t>
            </a:r>
          </a:p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c) plnovýznamové slová 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  pod. mená, </a:t>
            </a:r>
            <a:r>
              <a:rPr lang="sk-SK" dirty="0" err="1" smtClean="0">
                <a:latin typeface="Arabic Typesetting" pitchFamily="66" charset="-78"/>
                <a:cs typeface="Arabic Typesetting" pitchFamily="66" charset="-78"/>
              </a:rPr>
              <a:t>príd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. mená, zámená, číslovky, slovesá, príslovky</a:t>
            </a:r>
          </a:p>
          <a:p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d) neplnovýznamové slová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-   predložky, spojky, častice, citoslovcia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676456" cy="6525344"/>
          </a:xfrm>
        </p:spPr>
        <p:txBody>
          <a:bodyPr>
            <a:normAutofit lnSpcReduction="10000"/>
          </a:bodyPr>
          <a:lstStyle/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Slová v texte sú  jednovýznamové  a viacvýznamové</a:t>
            </a:r>
          </a:p>
          <a:p>
            <a:pPr>
              <a:buNone/>
            </a:pPr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     Plnovýznamové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Prídavné mena: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pevný, vysoké, zlatý, cárska, tuhí, neveliká, cudzí,  jasná, pobelavé, modré, sklopené, padlý, 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Podstatné mená: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Dunaj, luna, hrad, Riman – cár, rady, stolec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Slovesá: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duní, valí sa, zastal, sedí, stojí , bojí sa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Číslovky: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neurčitá - neveliká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Zámena: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svojich, svojho,  ich,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Príslovky: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nenachádzajú sa v texte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Neplnovýznamové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Predložky: 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pod , na ,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Spojky: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 a, že, lež, i,  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Častice: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nie sú žiadne v texte</a:t>
            </a:r>
          </a:p>
          <a:p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Citoslovcia: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nie sú žiadne v texte</a:t>
            </a:r>
          </a:p>
          <a:p>
            <a:pPr>
              <a:buNone/>
            </a:pP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     </a:t>
            </a:r>
            <a:r>
              <a:rPr lang="sk-SK" b="1" dirty="0" smtClean="0">
                <a:latin typeface="Arabic Typesetting" pitchFamily="66" charset="-78"/>
                <a:cs typeface="Arabic Typesetting" pitchFamily="66" charset="-78"/>
              </a:rPr>
              <a:t>Viac významové slová: </a:t>
            </a:r>
            <a:r>
              <a:rPr lang="sk-SK" dirty="0" smtClean="0">
                <a:latin typeface="Arabic Typesetting" pitchFamily="66" charset="-78"/>
                <a:cs typeface="Arabic Typesetting" pitchFamily="66" charset="-78"/>
              </a:rPr>
              <a:t>duša             </a:t>
            </a:r>
            <a:endParaRPr lang="sk-SK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521</TotalTime>
  <Words>1037</Words>
  <Application>Microsoft Office PowerPoint</Application>
  <PresentationFormat>Prezentácia na obrazovke (4:3)</PresentationFormat>
  <Paragraphs>148</Paragraphs>
  <Slides>20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20</vt:i4>
      </vt:variant>
    </vt:vector>
  </HeadingPairs>
  <TitlesOfParts>
    <vt:vector size="21" baseType="lpstr">
      <vt:lpstr>Austin</vt:lpstr>
      <vt:lpstr>Moja slovná zásoba</vt:lpstr>
      <vt:lpstr>Úvod</vt:lpstr>
      <vt:lpstr>Samo Chalúpka</vt:lpstr>
      <vt:lpstr>Samo Chalúpka: Mor ho!</vt:lpstr>
      <vt:lpstr>Snímka 5</vt:lpstr>
      <vt:lpstr>Snímka 6</vt:lpstr>
      <vt:lpstr>Snímka 7</vt:lpstr>
      <vt:lpstr>Členenie slovnej zásoby: podľa významu</vt:lpstr>
      <vt:lpstr>Snímka 9</vt:lpstr>
      <vt:lpstr>Vzťahov medzi slovami</vt:lpstr>
      <vt:lpstr>Snímka 11</vt:lpstr>
      <vt:lpstr>Dobového výskytu</vt:lpstr>
      <vt:lpstr>Snímka 13</vt:lpstr>
      <vt:lpstr>Pôvodu</vt:lpstr>
      <vt:lpstr>Snímka 15</vt:lpstr>
      <vt:lpstr>Podľa citového  zafarbenia</vt:lpstr>
      <vt:lpstr>Snímka 17</vt:lpstr>
      <vt:lpstr>Spisovnosti</vt:lpstr>
      <vt:lpstr>Snímka 19</vt:lpstr>
      <vt:lpstr>Snímka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Moja slovná zásoba</dc:title>
  <dc:creator>admin</dc:creator>
  <cp:lastModifiedBy>Juraj</cp:lastModifiedBy>
  <cp:revision>60</cp:revision>
  <dcterms:created xsi:type="dcterms:W3CDTF">2013-10-24T06:08:44Z</dcterms:created>
  <dcterms:modified xsi:type="dcterms:W3CDTF">2013-11-05T16:51:16Z</dcterms:modified>
</cp:coreProperties>
</file>